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78" r:id="rId4"/>
    <p:sldId id="279" r:id="rId5"/>
    <p:sldId id="28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1" r:id="rId16"/>
    <p:sldId id="282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7" r:id="rId25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97" autoAdjust="0"/>
    <p:restoredTop sz="90929"/>
  </p:normalViewPr>
  <p:slideViewPr>
    <p:cSldViewPr>
      <p:cViewPr varScale="1">
        <p:scale>
          <a:sx n="59" d="100"/>
          <a:sy n="59" d="100"/>
        </p:scale>
        <p:origin x="-2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F98A0-978D-4D98-B699-810935D2EC1E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D6FDD-4BCD-46A1-9889-EF4375035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499A8-59F6-4913-BA15-057B1A5CC89D}" type="datetimeFigureOut">
              <a:rPr lang="en-US" smtClean="0"/>
              <a:pPr/>
              <a:t>3/8/2016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13672-88E5-4372-8544-1A63D0FFD1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13672-88E5-4372-8544-1A63D0FFD10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13672-88E5-4372-8544-1A63D0FFD10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13672-88E5-4372-8544-1A63D0FFD10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13672-88E5-4372-8544-1A63D0FFD10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13672-88E5-4372-8544-1A63D0FFD10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13672-88E5-4372-8544-1A63D0FFD10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13672-88E5-4372-8544-1A63D0FFD10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13672-88E5-4372-8544-1A63D0FFD10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13672-88E5-4372-8544-1A63D0FFD10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13672-88E5-4372-8544-1A63D0FFD10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13672-88E5-4372-8544-1A63D0FFD10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13672-88E5-4372-8544-1A63D0FFD10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13672-88E5-4372-8544-1A63D0FFD10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13672-88E5-4372-8544-1A63D0FFD10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13672-88E5-4372-8544-1A63D0FFD10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13672-88E5-4372-8544-1A63D0FFD10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13672-88E5-4372-8544-1A63D0FFD10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13672-88E5-4372-8544-1A63D0FFD10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13672-88E5-4372-8544-1A63D0FFD10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13672-88E5-4372-8544-1A63D0FFD10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13672-88E5-4372-8544-1A63D0FFD10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13672-88E5-4372-8544-1A63D0FFD10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13672-88E5-4372-8544-1A63D0FFD10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D13672-88E5-4372-8544-1A63D0FFD10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F8F70-CBCD-47C6-AD26-0523106F59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0B162-CDC9-4267-8ABE-C835C0C102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676275"/>
            <a:ext cx="2159000" cy="6097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24600" cy="6097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728B3-CDFB-415D-8E85-3620D87D3F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93F0D-DD95-45C0-B0B6-79CF044BBF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E7265-4C4F-4836-BBC4-741BA76049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6FA79-A5C6-4684-8C72-DB61FF5165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F9027-EE9F-4884-968C-81C46CD93F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36221-92AD-4DBE-87DE-94206DF691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A7095-BD83-4F25-AD0F-FA2A2C7CAD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2CAD3-4C37-4FE9-AD05-0E6501F59A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A8C30-4A50-4CE0-943F-6DFD54FE7E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360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36000" cy="457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2138"/>
            <a:ext cx="211772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0275" y="6942138"/>
            <a:ext cx="321945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0275" y="6942138"/>
            <a:ext cx="2119313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D20365-73D7-445F-9DFE-23A2830735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nj8mc04r9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l4g7T5gw1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670050" y="3759200"/>
            <a:ext cx="6640513" cy="849313"/>
          </a:xfrm>
        </p:spPr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4800">
                <a:solidFill>
                  <a:srgbClr val="000000"/>
                </a:solidFill>
                <a:latin typeface="Arial" pitchFamily="34" charset="0"/>
              </a:rPr>
              <a:t>ENERGY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71650" y="5080000"/>
            <a:ext cx="6770688" cy="1193800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i="1" dirty="0" smtClean="0">
                <a:solidFill>
                  <a:srgbClr val="000000"/>
                </a:solidFill>
                <a:latin typeface="Arial" pitchFamily="34" charset="0"/>
              </a:rPr>
              <a:t>St. 13- Types of Energy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i="1" dirty="0" smtClean="0">
                <a:solidFill>
                  <a:srgbClr val="000000"/>
                </a:solidFill>
                <a:latin typeface="Arial" pitchFamily="34" charset="0"/>
              </a:rPr>
              <a:t>St. 14- Conservation </a:t>
            </a:r>
            <a:r>
              <a:rPr lang="en-US" i="1" smtClean="0">
                <a:solidFill>
                  <a:srgbClr val="000000"/>
                </a:solidFill>
                <a:latin typeface="Arial" pitchFamily="34" charset="0"/>
              </a:rPr>
              <a:t>of Energy</a:t>
            </a:r>
            <a:endParaRPr lang="en-US" i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800" y="406400"/>
            <a:ext cx="3959225" cy="288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241300" y="298450"/>
            <a:ext cx="9666288" cy="1290638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000000"/>
                </a:solidFill>
                <a:latin typeface="Arial" pitchFamily="34" charset="0"/>
              </a:rPr>
              <a:t>Gravitational Potential Energy = anything that can fall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0850" y="2032000"/>
            <a:ext cx="5773738" cy="492125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GPE (Joules) =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mass (kg)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        x 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acceleration of gravity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(9.8 m/s2)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        x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height (m)</a:t>
            </a:r>
            <a:endParaRPr lang="en-US" dirty="0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 algn="ctr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4300" b="1" dirty="0">
                <a:solidFill>
                  <a:srgbClr val="000000"/>
                </a:solidFill>
                <a:latin typeface="Arial" pitchFamily="34" charset="0"/>
              </a:rPr>
              <a:t>GPE = </a:t>
            </a:r>
            <a:r>
              <a:rPr lang="en-US" sz="4300" b="1" dirty="0" err="1">
                <a:solidFill>
                  <a:srgbClr val="000000"/>
                </a:solidFill>
                <a:latin typeface="Arial" pitchFamily="34" charset="0"/>
              </a:rPr>
              <a:t>mgh</a:t>
            </a:r>
            <a:endParaRPr lang="en-US" sz="4300" b="1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9200" y="2438400"/>
            <a:ext cx="3594100" cy="4219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0800" y="1117600"/>
            <a:ext cx="7226300" cy="5419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000000"/>
                </a:solidFill>
                <a:latin typeface="Arial" pitchFamily="34" charset="0"/>
              </a:rPr>
              <a:t>GPE = mgh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6050" y="1320800"/>
            <a:ext cx="6769100" cy="5713413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000000"/>
                </a:solidFill>
                <a:latin typeface="Arial" pitchFamily="34" charset="0"/>
              </a:rPr>
              <a:t>1.  What is the GPE of a book that has a mass of 1kg that is sitting on a shelf that is 2 m above the ground?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000000"/>
                </a:solidFill>
                <a:latin typeface="Arial" pitchFamily="34" charset="0"/>
              </a:rPr>
              <a:t>2.  How high above the ground is a ball with a mass of 2 kg that has a GPE of 70 J?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000000"/>
                </a:solidFill>
                <a:latin typeface="Arial" pitchFamily="34" charset="0"/>
              </a:rPr>
              <a:t>3.  A rock climber is 200 m above the ground and has a GPE of 110,500 J.  What is the climber's mass?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000" y="1298575"/>
            <a:ext cx="2987675" cy="551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000000"/>
                </a:solidFill>
                <a:latin typeface="Arial" pitchFamily="34" charset="0"/>
              </a:rPr>
              <a:t>Think about it....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422400"/>
            <a:ext cx="9664700" cy="5999163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000000"/>
                </a:solidFill>
                <a:latin typeface="Arial" pitchFamily="34" charset="0"/>
              </a:rPr>
              <a:t>Can an object have kinetic energy and potential energy at the same time?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000000"/>
                </a:solidFill>
                <a:latin typeface="Arial" pitchFamily="34" charset="0"/>
              </a:rPr>
              <a:t>Two objects are sitting on a table.  One has a mass of 5kg, the other has a mass of 2 kg.  Which one has a greater GPE?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000000"/>
                </a:solidFill>
                <a:latin typeface="Arial" pitchFamily="34" charset="0"/>
              </a:rPr>
              <a:t>How could you increase the kinetic energy of a truck without increasing its speed?  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241300" y="292100"/>
            <a:ext cx="9490075" cy="65087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3200" u="sng">
                <a:solidFill>
                  <a:srgbClr val="000000"/>
                </a:solidFill>
                <a:latin typeface="Arial" pitchFamily="34" charset="0"/>
              </a:rPr>
              <a:t>Energy can be converted</a:t>
            </a:r>
            <a:r>
              <a:rPr lang="en-US" sz="3200">
                <a:solidFill>
                  <a:srgbClr val="000000"/>
                </a:solidFill>
                <a:latin typeface="Arial" pitchFamily="34" charset="0"/>
              </a:rPr>
              <a:t> from one form to another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2875" y="1217613"/>
            <a:ext cx="7258050" cy="657860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900">
                <a:solidFill>
                  <a:srgbClr val="000000"/>
                </a:solidFill>
                <a:latin typeface="Arial" pitchFamily="34" charset="0"/>
              </a:rPr>
              <a:t>Light bulbs transform electrical energy into light energy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90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900">
                <a:solidFill>
                  <a:srgbClr val="000000"/>
                </a:solidFill>
                <a:latin typeface="Arial" pitchFamily="34" charset="0"/>
              </a:rPr>
              <a:t>Light bulbs feel warm because some of the energy is transformed into thermal energy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90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900">
                <a:solidFill>
                  <a:srgbClr val="000000"/>
                </a:solidFill>
                <a:latin typeface="Arial" pitchFamily="34" charset="0"/>
              </a:rPr>
              <a:t>Chemical energy stored in gasoline is converted to kinetic (movement) energy  and thermal (heat) energy.   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90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90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900">
                <a:solidFill>
                  <a:srgbClr val="000000"/>
                </a:solidFill>
                <a:latin typeface="Arial" pitchFamily="34" charset="0"/>
              </a:rPr>
              <a:t>Plants convert light energy into chemical energy (photosynthesis)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1600" y="1219200"/>
            <a:ext cx="2108200" cy="2260600"/>
          </a:xfrm>
          <a:prstGeom prst="rect">
            <a:avLst/>
          </a:prstGeom>
          <a:noFill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4572000"/>
            <a:ext cx="2339975" cy="1546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energy conversion is taking place?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Battery powered radio</a:t>
            </a:r>
          </a:p>
          <a:p>
            <a:r>
              <a:rPr lang="en-US" dirty="0" smtClean="0"/>
              <a:t>Chemical (battery) is converted into electrical.  The electrical energy is converted into sound or mechanical energy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000" y="2438400"/>
            <a:ext cx="396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energy conversion are taking place in a microphone-loudspeaker system?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2133600"/>
            <a:ext cx="4241800" cy="4573588"/>
          </a:xfrm>
        </p:spPr>
        <p:txBody>
          <a:bodyPr/>
          <a:lstStyle/>
          <a:p>
            <a:r>
              <a:rPr lang="en-US" dirty="0" smtClean="0"/>
              <a:t>Mechanical to electrical.  The electromagnetic energy goes to the loudspeaker and then converts back into sound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4800" y="19812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5600" y="914400"/>
            <a:ext cx="6643688" cy="4983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6050" y="395288"/>
            <a:ext cx="9794875" cy="210185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900">
                <a:solidFill>
                  <a:srgbClr val="000000"/>
                </a:solidFill>
                <a:latin typeface="Arial" pitchFamily="34" charset="0"/>
              </a:rPr>
              <a:t> Mechanical Energy = Potential Energy + Kinetic Energy 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90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900">
                <a:solidFill>
                  <a:srgbClr val="000000"/>
                </a:solidFill>
                <a:latin typeface="Arial" pitchFamily="34" charset="0"/>
              </a:rPr>
              <a:t>Mechanical Energy is the energy due to position and motion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90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9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2800" y="2641600"/>
            <a:ext cx="3848100" cy="4865688"/>
          </a:xfrm>
          <a:prstGeom prst="rect">
            <a:avLst/>
          </a:prstGeom>
          <a:noFill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49250" y="3454400"/>
            <a:ext cx="50165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000">
                <a:solidFill>
                  <a:srgbClr val="000000"/>
                </a:solidFill>
                <a:latin typeface="Arial" pitchFamily="34" charset="0"/>
              </a:rPr>
              <a:t>Potential energy can be transformed into mechanical energy....imagine a kid at the top of a slide... he has potential energy at the top.  As he moves, he has kinetic and potential energy.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524000"/>
            <a:ext cx="6573838" cy="4144963"/>
          </a:xfrm>
          <a:prstGeom prst="rect">
            <a:avLst/>
          </a:prstGeo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210050" y="609600"/>
            <a:ext cx="1824038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700">
                <a:solidFill>
                  <a:srgbClr val="000000"/>
                </a:solidFill>
                <a:latin typeface="Arial" pitchFamily="34" charset="0"/>
              </a:rPr>
              <a:t>Low KE</a:t>
            </a:r>
            <a:endParaRPr lang="en-US"/>
          </a:p>
          <a:p>
            <a:pPr>
              <a:lnSpc>
                <a:spcPct val="95000"/>
              </a:lnSpc>
            </a:pPr>
            <a:r>
              <a:rPr lang="en-US" sz="2700">
                <a:solidFill>
                  <a:srgbClr val="000000"/>
                </a:solidFill>
                <a:latin typeface="Arial" pitchFamily="34" charset="0"/>
              </a:rPr>
              <a:t>High GPE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686050" y="3556000"/>
            <a:ext cx="18240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700">
                <a:solidFill>
                  <a:srgbClr val="000000"/>
                </a:solidFill>
                <a:latin typeface="Arial" pitchFamily="34" charset="0"/>
              </a:rPr>
              <a:t>High KE</a:t>
            </a:r>
            <a:endParaRPr lang="en-US"/>
          </a:p>
          <a:p>
            <a:pPr>
              <a:lnSpc>
                <a:spcPct val="95000"/>
              </a:lnSpc>
            </a:pPr>
            <a:r>
              <a:rPr lang="en-US" sz="2700">
                <a:solidFill>
                  <a:srgbClr val="000000"/>
                </a:solidFill>
                <a:latin typeface="Arial" pitchFamily="34" charset="0"/>
              </a:rPr>
              <a:t>Low GPE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7766050" y="4064000"/>
            <a:ext cx="18240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700">
                <a:solidFill>
                  <a:srgbClr val="000000"/>
                </a:solidFill>
                <a:latin typeface="Arial" pitchFamily="34" charset="0"/>
              </a:rPr>
              <a:t>High KE</a:t>
            </a:r>
            <a:endParaRPr lang="en-US"/>
          </a:p>
          <a:p>
            <a:pPr>
              <a:lnSpc>
                <a:spcPct val="95000"/>
              </a:lnSpc>
            </a:pPr>
            <a:r>
              <a:rPr lang="en-US" sz="2700">
                <a:solidFill>
                  <a:srgbClr val="000000"/>
                </a:solidFill>
                <a:latin typeface="Arial" pitchFamily="34" charset="0"/>
              </a:rPr>
              <a:t>Low GPE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958850" y="5994400"/>
            <a:ext cx="81565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700" i="1">
                <a:solidFill>
                  <a:srgbClr val="000000"/>
                </a:solidFill>
                <a:latin typeface="Arial" pitchFamily="34" charset="0"/>
              </a:rPr>
              <a:t>Energy transformations occur with projectile motion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000000"/>
                </a:solidFill>
                <a:latin typeface="Arial" pitchFamily="34" charset="0"/>
              </a:rPr>
              <a:t>What is Energy?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49250" y="1320800"/>
            <a:ext cx="8921750" cy="423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900" dirty="0">
                <a:solidFill>
                  <a:srgbClr val="000000"/>
                </a:solidFill>
                <a:latin typeface="Arial" pitchFamily="34" charset="0"/>
              </a:rPr>
              <a:t>Energy is the capacity of a system to do </a:t>
            </a:r>
            <a:r>
              <a:rPr lang="en-US" sz="2900" dirty="0" smtClean="0">
                <a:solidFill>
                  <a:srgbClr val="000000"/>
                </a:solidFill>
                <a:latin typeface="Arial" pitchFamily="34" charset="0"/>
              </a:rPr>
              <a:t>WORK</a:t>
            </a:r>
          </a:p>
          <a:p>
            <a:pPr>
              <a:lnSpc>
                <a:spcPct val="95000"/>
              </a:lnSpc>
            </a:pPr>
            <a:r>
              <a:rPr lang="en-US" sz="2900" dirty="0" smtClean="0">
                <a:solidFill>
                  <a:srgbClr val="000000"/>
                </a:solidFill>
                <a:latin typeface="Arial" pitchFamily="34" charset="0"/>
              </a:rPr>
              <a:t>Unit for energy is a Joule</a:t>
            </a:r>
            <a:endParaRPr lang="en-US" dirty="0"/>
          </a:p>
          <a:p>
            <a:pPr>
              <a:lnSpc>
                <a:spcPct val="95000"/>
              </a:lnSpc>
            </a:pPr>
            <a:endParaRPr lang="en-US" sz="290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</a:pPr>
            <a:r>
              <a:rPr lang="en-US" sz="2900" dirty="0">
                <a:solidFill>
                  <a:srgbClr val="000000"/>
                </a:solidFill>
                <a:latin typeface="Arial" pitchFamily="34" charset="0"/>
              </a:rPr>
              <a:t>Energy exists in several forms, such as:</a:t>
            </a:r>
            <a:endParaRPr lang="en-US" dirty="0"/>
          </a:p>
          <a:p>
            <a:pPr>
              <a:lnSpc>
                <a:spcPct val="95000"/>
              </a:lnSpc>
            </a:pPr>
            <a:endParaRPr lang="en-US" sz="2900" dirty="0">
              <a:solidFill>
                <a:srgbClr val="000000"/>
              </a:solidFill>
              <a:latin typeface="Arial" pitchFamily="34" charset="0"/>
            </a:endParaRPr>
          </a:p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pitchFamily="34" charset="0"/>
              </a:rPr>
              <a:t>heat (thermal</a:t>
            </a:r>
            <a:r>
              <a:rPr lang="en-US" sz="2900" dirty="0" smtClean="0">
                <a:solidFill>
                  <a:srgbClr val="000000"/>
                </a:solidFill>
                <a:latin typeface="Arial" pitchFamily="34" charset="0"/>
              </a:rPr>
              <a:t>)</a:t>
            </a:r>
            <a:endParaRPr lang="en-US" dirty="0"/>
          </a:p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pitchFamily="34" charset="0"/>
              </a:rPr>
              <a:t>mechanical</a:t>
            </a:r>
            <a:endParaRPr lang="en-US" dirty="0"/>
          </a:p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pitchFamily="34" charset="0"/>
              </a:rPr>
              <a:t>kinetic / potential</a:t>
            </a:r>
            <a:endParaRPr lang="en-US" dirty="0"/>
          </a:p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pitchFamily="34" charset="0"/>
              </a:rPr>
              <a:t>light</a:t>
            </a:r>
            <a:endParaRPr lang="en-US" dirty="0"/>
          </a:p>
          <a:p>
            <a:pPr lvl="1" indent="-34290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2900" dirty="0">
                <a:solidFill>
                  <a:srgbClr val="000000"/>
                </a:solidFill>
                <a:latin typeface="Arial" pitchFamily="34" charset="0"/>
              </a:rPr>
              <a:t>electrical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5600" y="2946400"/>
            <a:ext cx="5029200" cy="2971800"/>
          </a:xfrm>
          <a:prstGeom prst="rect">
            <a:avLst/>
          </a:prstGeom>
          <a:noFill/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210050" y="6096000"/>
            <a:ext cx="490378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Where does the energy come from that powers this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</a:rPr>
              <a:t>ipod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5600" y="711200"/>
            <a:ext cx="6556375" cy="4443413"/>
          </a:xfrm>
          <a:prstGeom prst="rect">
            <a:avLst/>
          </a:prstGeom>
          <a:noFill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4450" y="5484813"/>
            <a:ext cx="9786938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700">
                <a:solidFill>
                  <a:srgbClr val="000000"/>
                </a:solidFill>
                <a:latin typeface="Arial" pitchFamily="34" charset="0"/>
              </a:rPr>
              <a:t>1.  At what time was the rock's kinetic energy the greatest?  ___</a:t>
            </a:r>
            <a:endParaRPr lang="en-US"/>
          </a:p>
          <a:p>
            <a:pPr>
              <a:lnSpc>
                <a:spcPct val="95000"/>
              </a:lnSpc>
            </a:pPr>
            <a:r>
              <a:rPr lang="en-US" sz="2700">
                <a:solidFill>
                  <a:srgbClr val="000000"/>
                </a:solidFill>
                <a:latin typeface="Arial" pitchFamily="34" charset="0"/>
              </a:rPr>
              <a:t>2.  How much kinetic energy did the rock have at 3 s ? ____</a:t>
            </a:r>
            <a:endParaRPr lang="en-US"/>
          </a:p>
          <a:p>
            <a:pPr>
              <a:lnSpc>
                <a:spcPct val="95000"/>
              </a:lnSpc>
            </a:pPr>
            <a:r>
              <a:rPr lang="en-US" sz="2700">
                <a:solidFill>
                  <a:srgbClr val="000000"/>
                </a:solidFill>
                <a:latin typeface="Arial" pitchFamily="34" charset="0"/>
              </a:rPr>
              <a:t>3.  What was the rock's potential energy before it fell?  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241300" y="292100"/>
            <a:ext cx="9693275" cy="386715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 u="sng">
                <a:solidFill>
                  <a:srgbClr val="000000"/>
                </a:solidFill>
                <a:latin typeface="Arial" pitchFamily="34" charset="0"/>
              </a:rPr>
              <a:t>Law of Conservation of Energy</a:t>
            </a:r>
            <a:r>
              <a:rPr lang="en-US" sz="4300">
                <a:solidFill>
                  <a:srgbClr val="000000"/>
                </a:solidFill>
                <a:latin typeface="Arial" pitchFamily="34" charset="0"/>
              </a:rPr>
              <a:t> = energy can change from one form to another, the total amount of energy never changes. </a:t>
            </a:r>
            <a:r>
              <a:rPr lang="en-US"/>
              <a:t/>
            </a:r>
            <a:br>
              <a:rPr lang="en-US"/>
            </a:br>
            <a:r>
              <a:rPr lang="en-US" sz="43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sz="4300">
                <a:solidFill>
                  <a:srgbClr val="000000"/>
                </a:solidFill>
                <a:latin typeface="Arial" pitchFamily="34" charset="0"/>
              </a:rPr>
            </a:br>
            <a:endParaRPr lang="en-US" sz="4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9250" y="3549650"/>
            <a:ext cx="3962400" cy="1724025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3500" i="1">
                <a:solidFill>
                  <a:srgbClr val="000000"/>
                </a:solidFill>
                <a:latin typeface="Arial" pitchFamily="34" charset="0"/>
              </a:rPr>
              <a:t>* simply,  energy cannot be created or destroyed.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3200" y="2540000"/>
            <a:ext cx="3500438" cy="4471988"/>
          </a:xfrm>
          <a:prstGeom prst="rect">
            <a:avLst/>
          </a:prstGeom>
          <a:noFill/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718050" y="7010400"/>
            <a:ext cx="5010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davinci's perpetual motion machine,  arthur's clipart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60350" y="395288"/>
            <a:ext cx="93360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200">
                <a:solidFill>
                  <a:srgbClr val="000000"/>
                </a:solidFill>
                <a:latin typeface="Arial" pitchFamily="34" charset="0"/>
              </a:rPr>
              <a:t>Roller coasters are designed with the Law of Conservation of Energy in Mind.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2800" y="1625600"/>
            <a:ext cx="3559175" cy="4121150"/>
          </a:xfrm>
          <a:prstGeom prst="rect">
            <a:avLst/>
          </a:prstGeom>
          <a:noFill/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788" y="3048000"/>
            <a:ext cx="4359275" cy="3132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144463" y="98425"/>
            <a:ext cx="9578975" cy="733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000000"/>
                </a:solidFill>
                <a:latin typeface="Arial" pitchFamily="34" charset="0"/>
              </a:rPr>
              <a:t>Friction and Air resistance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1016000"/>
            <a:ext cx="9594850" cy="3811588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000000"/>
                </a:solidFill>
                <a:latin typeface="Arial" pitchFamily="34" charset="0"/>
              </a:rPr>
              <a:t>In almost all machines and activities some energy is converted to HEAT due to the affects of friction and air resistance.  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000000"/>
                </a:solidFill>
                <a:latin typeface="Arial" pitchFamily="34" charset="0"/>
              </a:rPr>
              <a:t>When you slide down a slide you will eventually come to a stop, and you might even feel the seat of your pants warming up.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000000"/>
                </a:solidFill>
                <a:latin typeface="Arial" pitchFamily="34" charset="0"/>
              </a:rPr>
              <a:t>The more EFFICIENT your system runs, the smaller the amount of energy is converted to heat.  New light bulbs don't get as hot and do not use as much energy. 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876800"/>
            <a:ext cx="4332288" cy="2614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7650" y="304800"/>
            <a:ext cx="9664700" cy="7129463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000000"/>
                </a:solidFill>
                <a:latin typeface="Arial" pitchFamily="34" charset="0"/>
              </a:rPr>
              <a:t>1.  What is the equation for KINETIC ENERGY?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000000"/>
                </a:solidFill>
                <a:latin typeface="Arial" pitchFamily="34" charset="0"/>
              </a:rPr>
              <a:t>2.  What is the equation for GRAVITATIONAL POTENTIAL ENERGY?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000000"/>
                </a:solidFill>
                <a:latin typeface="Arial" pitchFamily="34" charset="0"/>
              </a:rPr>
              <a:t>3.  According to this Law, energy is never created or destroyed.  (Name the complete Law)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000000"/>
                </a:solidFill>
                <a:latin typeface="Arial" pitchFamily="34" charset="0"/>
              </a:rPr>
              <a:t>4.  The type of energy stored in a stretched rubber band is _______________ energy.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000000"/>
                </a:solidFill>
                <a:latin typeface="Arial" pitchFamily="34" charset="0"/>
              </a:rPr>
              <a:t>5.  The type of energy stored in the bonds of molecules is _________________ energy. 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000000"/>
                </a:solidFill>
                <a:latin typeface="Arial" pitchFamily="34" charset="0"/>
              </a:rPr>
              <a:t>6.  Energy of movement is called __________ energy.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sz="2400" dirty="0" smtClean="0"/>
              <a:t>Mechanical Energy- motion and </a:t>
            </a:r>
            <a:r>
              <a:rPr lang="en-US" sz="2400" smtClean="0"/>
              <a:t>stored energy</a:t>
            </a:r>
            <a:endParaRPr lang="en-US" sz="2400" dirty="0" smtClean="0"/>
          </a:p>
          <a:p>
            <a:pPr marL="514350" indent="-514350">
              <a:buAutoNum type="arabicPeriod"/>
            </a:pPr>
            <a:r>
              <a:rPr lang="en-US" sz="2400" dirty="0" smtClean="0"/>
              <a:t>Heat energy- internal motion of particles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Chemical energy- atom bonds break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Light or electromagnetic energy- moving electrical charges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5.  Nuclear- fusing of nuclei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7200" y="2362200"/>
            <a:ext cx="380999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energy?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0" y="2590800"/>
            <a:ext cx="2514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7600" y="4953000"/>
            <a:ext cx="29718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5800" y="2362200"/>
            <a:ext cx="2133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94400" y="4648200"/>
            <a:ext cx="26670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energy?</a:t>
            </a:r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400" y="2133600"/>
            <a:ext cx="21240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2600" y="3733800"/>
            <a:ext cx="14668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1400" y="4953000"/>
            <a:ext cx="18478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37200" y="2057400"/>
            <a:ext cx="1295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80200" y="4495800"/>
            <a:ext cx="19907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46050" y="98425"/>
            <a:ext cx="9710738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3200">
                <a:solidFill>
                  <a:srgbClr val="000000"/>
                </a:solidFill>
                <a:latin typeface="Arial" pitchFamily="34" charset="0"/>
              </a:rPr>
              <a:t>KINETIC ENERGY</a:t>
            </a:r>
            <a:r>
              <a:rPr lang="en-US" sz="2700">
                <a:solidFill>
                  <a:srgbClr val="000000"/>
                </a:solidFill>
                <a:latin typeface="Arial" pitchFamily="34" charset="0"/>
              </a:rPr>
              <a:t> = the energy a moving object has because of its motion;  it depends on the object's mass and speed</a:t>
            </a:r>
            <a:endParaRPr lang="en-US"/>
          </a:p>
          <a:p>
            <a:pPr>
              <a:lnSpc>
                <a:spcPct val="95000"/>
              </a:lnSpc>
            </a:pPr>
            <a:endParaRPr lang="en-US" sz="270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</a:pPr>
            <a:r>
              <a:rPr lang="en-US" sz="2700">
                <a:solidFill>
                  <a:srgbClr val="000000"/>
                </a:solidFill>
                <a:latin typeface="Arial" pitchFamily="34" charset="0"/>
              </a:rPr>
              <a:t>KE (joules) = 1/2 mass (kg) x speed (m/s)2</a:t>
            </a:r>
            <a:endParaRPr lang="en-US"/>
          </a:p>
          <a:p>
            <a:pPr>
              <a:lnSpc>
                <a:spcPct val="95000"/>
              </a:lnSpc>
            </a:pPr>
            <a:endParaRPr lang="en-US" sz="270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</a:pPr>
            <a:endParaRPr lang="en-US" sz="27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3657600"/>
            <a:ext cx="2659063" cy="3602038"/>
          </a:xfrm>
          <a:prstGeom prst="rect">
            <a:avLst/>
          </a:prstGeom>
          <a:noFill/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803650" y="3657600"/>
            <a:ext cx="5818188" cy="276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So.......</a:t>
            </a:r>
            <a:endParaRPr lang="en-US" dirty="0"/>
          </a:p>
          <a:p>
            <a:pPr>
              <a:lnSpc>
                <a:spcPct val="95000"/>
              </a:lnSpc>
            </a:pPr>
            <a:endParaRPr lang="en-US" sz="270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The kinetic energy will increase if</a:t>
            </a:r>
            <a:endParaRPr lang="en-US" dirty="0"/>
          </a:p>
          <a:p>
            <a:pPr>
              <a:lnSpc>
                <a:spcPct val="95000"/>
              </a:lnSpc>
            </a:pPr>
            <a:endParaRPr lang="en-US" sz="2700" dirty="0">
              <a:solidFill>
                <a:srgbClr val="000000"/>
              </a:solidFill>
              <a:latin typeface="Arial" pitchFamily="34" charset="0"/>
            </a:endParaRPr>
          </a:p>
          <a:p>
            <a:pPr>
              <a:lnSpc>
                <a:spcPct val="95000"/>
              </a:lnSpc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___  velocity increases ?</a:t>
            </a:r>
            <a:endParaRPr lang="en-US" dirty="0"/>
          </a:p>
          <a:p>
            <a:pPr>
              <a:lnSpc>
                <a:spcPct val="95000"/>
              </a:lnSpc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___  mass increases?</a:t>
            </a:r>
            <a:endParaRPr lang="en-US" dirty="0"/>
          </a:p>
          <a:p>
            <a:pPr>
              <a:lnSpc>
                <a:spcPct val="95000"/>
              </a:lnSpc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</a:rPr>
              <a:t>___  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</a:rPr>
              <a:t>height increases?</a:t>
            </a:r>
            <a:endParaRPr lang="en-US" sz="27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2013" y="2644775"/>
            <a:ext cx="1909762" cy="817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247650" y="304800"/>
            <a:ext cx="9664700" cy="914400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000000"/>
                </a:solidFill>
                <a:latin typeface="Arial" pitchFamily="34" charset="0"/>
              </a:rPr>
              <a:t>Practice Problems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6050" y="1727200"/>
            <a:ext cx="9877425" cy="5594350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000000"/>
                </a:solidFill>
                <a:latin typeface="Arial" pitchFamily="34" charset="0"/>
              </a:rPr>
              <a:t>1.  A jogger with a mass of 60 kg is moving at 2 m/s.  What is the jogger's kinetic energy?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000000"/>
                </a:solidFill>
                <a:latin typeface="Arial" pitchFamily="34" charset="0"/>
              </a:rPr>
              <a:t>2.  A ball with a mass of .2 kg is moving at a speed of 40 m/s.  What is the balls kinetic energy?</a:t>
            </a:r>
            <a:endParaRPr lang="en-US"/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endParaRPr lang="en-US" sz="2700">
              <a:solidFill>
                <a:srgbClr val="000000"/>
              </a:solidFill>
              <a:latin typeface="Arial" pitchFamily="34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700">
                <a:solidFill>
                  <a:srgbClr val="000000"/>
                </a:solidFill>
                <a:latin typeface="Arial" pitchFamily="34" charset="0"/>
              </a:rPr>
              <a:t>3.  A cart has a mass of 50 kg and a kinetic energy of 2000 J.  What is the cart's speed? 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000" y="304800"/>
            <a:ext cx="2478088" cy="1063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241300" y="288925"/>
            <a:ext cx="9693275" cy="155257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en-US" sz="4300">
                <a:solidFill>
                  <a:srgbClr val="000000"/>
                </a:solidFill>
                <a:latin typeface="Arial" pitchFamily="34" charset="0"/>
              </a:rPr>
              <a:t>POTENTIAL ENERGY = energy stored within a motionless object</a:t>
            </a:r>
            <a:r>
              <a:rPr lang="en-US"/>
              <a:t/>
            </a:r>
            <a:br>
              <a:rPr lang="en-US"/>
            </a:br>
            <a:r>
              <a:rPr lang="en-US" sz="43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sz="430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29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sz="2900">
                <a:solidFill>
                  <a:srgbClr val="000000"/>
                </a:solidFill>
                <a:latin typeface="Arial" pitchFamily="34" charset="0"/>
              </a:rPr>
            </a:br>
            <a:endParaRPr lang="en-US" sz="4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6050" y="2540000"/>
            <a:ext cx="5705475" cy="4384675"/>
          </a:xfrm>
        </p:spPr>
        <p:txBody>
          <a:bodyPr lIns="0" tIns="0" rIns="0" bIns="0"/>
          <a:lstStyle/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3500" dirty="0" smtClean="0">
                <a:solidFill>
                  <a:srgbClr val="000000"/>
                </a:solidFill>
                <a:latin typeface="Arial" pitchFamily="34" charset="0"/>
              </a:rPr>
              <a:t>Stored energy has the potential to give energy back by doing work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930400"/>
            <a:ext cx="3116263" cy="527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9600" y="304800"/>
            <a:ext cx="3911600" cy="3810000"/>
          </a:xfrm>
          <a:prstGeom prst="rect">
            <a:avLst/>
          </a:prstGeom>
          <a:noFill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55588" y="196850"/>
            <a:ext cx="53467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700">
                <a:solidFill>
                  <a:srgbClr val="000000"/>
                </a:solidFill>
                <a:latin typeface="Arial" pitchFamily="34" charset="0"/>
              </a:rPr>
              <a:t>ELASTIC POTENTIAL ENERGY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4800" y="3759200"/>
            <a:ext cx="4695825" cy="3409950"/>
          </a:xfrm>
          <a:prstGeom prst="rect">
            <a:avLst/>
          </a:prstGeom>
          <a:noFill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914400"/>
            <a:ext cx="4673600" cy="635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413</Words>
  <Application>Microsoft Office PowerPoint</Application>
  <PresentationFormat>Custom</PresentationFormat>
  <Paragraphs>153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ENERGY</vt:lpstr>
      <vt:lpstr>What is Energy?</vt:lpstr>
      <vt:lpstr>Types of energy</vt:lpstr>
      <vt:lpstr>What type of energy?</vt:lpstr>
      <vt:lpstr>What type of energy?</vt:lpstr>
      <vt:lpstr>Slide 6</vt:lpstr>
      <vt:lpstr>Practice Problems</vt:lpstr>
      <vt:lpstr>POTENTIAL ENERGY = energy stored within a motionless object   </vt:lpstr>
      <vt:lpstr>Slide 9</vt:lpstr>
      <vt:lpstr>Gravitational Potential Energy = anything that can fall</vt:lpstr>
      <vt:lpstr>Slide 11</vt:lpstr>
      <vt:lpstr>GPE = mgh</vt:lpstr>
      <vt:lpstr>Think about it....</vt:lpstr>
      <vt:lpstr>Energy can be converted from one form to another</vt:lpstr>
      <vt:lpstr>What energy conversion is taking place?</vt:lpstr>
      <vt:lpstr>What energy conversion are taking place in a microphone-loudspeaker system?</vt:lpstr>
      <vt:lpstr>Slide 17</vt:lpstr>
      <vt:lpstr>Slide 18</vt:lpstr>
      <vt:lpstr>Slide 19</vt:lpstr>
      <vt:lpstr>Slide 20</vt:lpstr>
      <vt:lpstr>Law of Conservation of Energy = energy can change from one form to another, the total amount of energy never changes.   </vt:lpstr>
      <vt:lpstr>Slide 22</vt:lpstr>
      <vt:lpstr>Friction and Air resistance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anrakers</cp:lastModifiedBy>
  <cp:revision>17</cp:revision>
  <dcterms:created xsi:type="dcterms:W3CDTF">2004-05-06T09:28:21Z</dcterms:created>
  <dcterms:modified xsi:type="dcterms:W3CDTF">2016-03-08T22:12:38Z</dcterms:modified>
</cp:coreProperties>
</file>